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6" r:id="rId11"/>
    <p:sldId id="276" r:id="rId12"/>
    <p:sldId id="271" r:id="rId13"/>
    <p:sldId id="268" r:id="rId14"/>
    <p:sldId id="269" r:id="rId15"/>
    <p:sldId id="272" r:id="rId16"/>
    <p:sldId id="274"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70FACB-E1B8-4B8C-A4CD-BF1067406C23}" v="18" dt="2022-06-02T22:47:17.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92" autoAdjust="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D15EB-878D-45E9-93FB-83713EB8EA8A}"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2E4A4-1CC1-40B6-9651-B90E12DADFA2}" type="slidenum">
              <a:rPr lang="en-US" smtClean="0"/>
              <a:t>‹#›</a:t>
            </a:fld>
            <a:endParaRPr lang="en-US"/>
          </a:p>
        </p:txBody>
      </p:sp>
    </p:spTree>
    <p:extLst>
      <p:ext uri="{BB962C8B-B14F-4D97-AF65-F5344CB8AC3E}">
        <p14:creationId xmlns:p14="http://schemas.microsoft.com/office/powerpoint/2010/main" val="18185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5</a:t>
            </a:fld>
            <a:endParaRPr lang="en-US"/>
          </a:p>
        </p:txBody>
      </p:sp>
    </p:spTree>
    <p:extLst>
      <p:ext uri="{BB962C8B-B14F-4D97-AF65-F5344CB8AC3E}">
        <p14:creationId xmlns:p14="http://schemas.microsoft.com/office/powerpoint/2010/main" val="69164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8</a:t>
            </a:fld>
            <a:endParaRPr lang="en-US"/>
          </a:p>
        </p:txBody>
      </p:sp>
    </p:spTree>
    <p:extLst>
      <p:ext uri="{BB962C8B-B14F-4D97-AF65-F5344CB8AC3E}">
        <p14:creationId xmlns:p14="http://schemas.microsoft.com/office/powerpoint/2010/main" val="401142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10</a:t>
            </a:fld>
            <a:endParaRPr lang="en-US"/>
          </a:p>
        </p:txBody>
      </p:sp>
    </p:spTree>
    <p:extLst>
      <p:ext uri="{BB962C8B-B14F-4D97-AF65-F5344CB8AC3E}">
        <p14:creationId xmlns:p14="http://schemas.microsoft.com/office/powerpoint/2010/main" val="306947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11</a:t>
            </a:fld>
            <a:endParaRPr lang="en-US"/>
          </a:p>
        </p:txBody>
      </p:sp>
    </p:spTree>
    <p:extLst>
      <p:ext uri="{BB962C8B-B14F-4D97-AF65-F5344CB8AC3E}">
        <p14:creationId xmlns:p14="http://schemas.microsoft.com/office/powerpoint/2010/main" val="3649023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12</a:t>
            </a:fld>
            <a:endParaRPr lang="en-US"/>
          </a:p>
        </p:txBody>
      </p:sp>
    </p:spTree>
    <p:extLst>
      <p:ext uri="{BB962C8B-B14F-4D97-AF65-F5344CB8AC3E}">
        <p14:creationId xmlns:p14="http://schemas.microsoft.com/office/powerpoint/2010/main" val="14646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13</a:t>
            </a:fld>
            <a:endParaRPr lang="en-US"/>
          </a:p>
        </p:txBody>
      </p:sp>
    </p:spTree>
    <p:extLst>
      <p:ext uri="{BB962C8B-B14F-4D97-AF65-F5344CB8AC3E}">
        <p14:creationId xmlns:p14="http://schemas.microsoft.com/office/powerpoint/2010/main" val="272117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2E4A4-1CC1-40B6-9651-B90E12DADFA2}" type="slidenum">
              <a:rPr lang="en-US" smtClean="0"/>
              <a:t>14</a:t>
            </a:fld>
            <a:endParaRPr lang="en-US"/>
          </a:p>
        </p:txBody>
      </p:sp>
    </p:spTree>
    <p:extLst>
      <p:ext uri="{BB962C8B-B14F-4D97-AF65-F5344CB8AC3E}">
        <p14:creationId xmlns:p14="http://schemas.microsoft.com/office/powerpoint/2010/main" val="1177977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927144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1792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137729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2637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18608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849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479353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10026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rgbClr val="1F1F1F"/>
            </a:gs>
            <a:gs pos="100000">
              <a:srgbClr val="0C343D"/>
            </a:gs>
          </a:gsLst>
          <a:lin ang="0" scaled="0"/>
        </a:gradFill>
        <a:effectLst/>
      </p:bgPr>
    </p:bg>
    <p:spTree>
      <p:nvGrpSpPr>
        <p:cNvPr id="1" name="Shape 328"/>
        <p:cNvGrpSpPr/>
        <p:nvPr/>
      </p:nvGrpSpPr>
      <p:grpSpPr>
        <a:xfrm>
          <a:off x="0" y="0"/>
          <a:ext cx="0" cy="0"/>
          <a:chOff x="0" y="0"/>
          <a:chExt cx="0" cy="0"/>
        </a:xfrm>
      </p:grpSpPr>
      <p:sp>
        <p:nvSpPr>
          <p:cNvPr id="330" name="Google Shape;330;p8"/>
          <p:cNvSpPr txBox="1">
            <a:spLocks noGrp="1"/>
          </p:cNvSpPr>
          <p:nvPr>
            <p:ph type="title"/>
          </p:nvPr>
        </p:nvSpPr>
        <p:spPr>
          <a:xfrm>
            <a:off x="6060531" y="2068233"/>
            <a:ext cx="5172400" cy="272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94C3C"/>
              </a:buClr>
              <a:buSzPts val="4800"/>
              <a:buNone/>
              <a:defRPr sz="6400">
                <a:solidFill>
                  <a:srgbClr val="F94C3C"/>
                </a:solidFill>
              </a:defRPr>
            </a:lvl1pPr>
            <a:lvl2pPr lvl="1" rtl="0">
              <a:spcBef>
                <a:spcPts val="0"/>
              </a:spcBef>
              <a:spcAft>
                <a:spcPts val="0"/>
              </a:spcAft>
              <a:buClr>
                <a:srgbClr val="F94C3C"/>
              </a:buClr>
              <a:buSzPts val="4800"/>
              <a:buNone/>
              <a:defRPr sz="6400">
                <a:solidFill>
                  <a:srgbClr val="F94C3C"/>
                </a:solidFill>
              </a:defRPr>
            </a:lvl2pPr>
            <a:lvl3pPr lvl="2" rtl="0">
              <a:spcBef>
                <a:spcPts val="0"/>
              </a:spcBef>
              <a:spcAft>
                <a:spcPts val="0"/>
              </a:spcAft>
              <a:buClr>
                <a:srgbClr val="F94C3C"/>
              </a:buClr>
              <a:buSzPts val="4800"/>
              <a:buNone/>
              <a:defRPr sz="6400">
                <a:solidFill>
                  <a:srgbClr val="F94C3C"/>
                </a:solidFill>
              </a:defRPr>
            </a:lvl3pPr>
            <a:lvl4pPr lvl="3" rtl="0">
              <a:spcBef>
                <a:spcPts val="0"/>
              </a:spcBef>
              <a:spcAft>
                <a:spcPts val="0"/>
              </a:spcAft>
              <a:buClr>
                <a:srgbClr val="F94C3C"/>
              </a:buClr>
              <a:buSzPts val="4800"/>
              <a:buNone/>
              <a:defRPr sz="6400">
                <a:solidFill>
                  <a:srgbClr val="F94C3C"/>
                </a:solidFill>
              </a:defRPr>
            </a:lvl4pPr>
            <a:lvl5pPr lvl="4" rtl="0">
              <a:spcBef>
                <a:spcPts val="0"/>
              </a:spcBef>
              <a:spcAft>
                <a:spcPts val="0"/>
              </a:spcAft>
              <a:buClr>
                <a:srgbClr val="F94C3C"/>
              </a:buClr>
              <a:buSzPts val="4800"/>
              <a:buNone/>
              <a:defRPr sz="6400">
                <a:solidFill>
                  <a:srgbClr val="F94C3C"/>
                </a:solidFill>
              </a:defRPr>
            </a:lvl5pPr>
            <a:lvl6pPr lvl="5" rtl="0">
              <a:spcBef>
                <a:spcPts val="0"/>
              </a:spcBef>
              <a:spcAft>
                <a:spcPts val="0"/>
              </a:spcAft>
              <a:buClr>
                <a:srgbClr val="F94C3C"/>
              </a:buClr>
              <a:buSzPts val="4800"/>
              <a:buNone/>
              <a:defRPr sz="6400">
                <a:solidFill>
                  <a:srgbClr val="F94C3C"/>
                </a:solidFill>
              </a:defRPr>
            </a:lvl6pPr>
            <a:lvl7pPr lvl="6" rtl="0">
              <a:spcBef>
                <a:spcPts val="0"/>
              </a:spcBef>
              <a:spcAft>
                <a:spcPts val="0"/>
              </a:spcAft>
              <a:buClr>
                <a:srgbClr val="F94C3C"/>
              </a:buClr>
              <a:buSzPts val="4800"/>
              <a:buNone/>
              <a:defRPr sz="6400">
                <a:solidFill>
                  <a:srgbClr val="F94C3C"/>
                </a:solidFill>
              </a:defRPr>
            </a:lvl7pPr>
            <a:lvl8pPr lvl="7" rtl="0">
              <a:spcBef>
                <a:spcPts val="0"/>
              </a:spcBef>
              <a:spcAft>
                <a:spcPts val="0"/>
              </a:spcAft>
              <a:buClr>
                <a:srgbClr val="F94C3C"/>
              </a:buClr>
              <a:buSzPts val="4800"/>
              <a:buNone/>
              <a:defRPr sz="6400">
                <a:solidFill>
                  <a:srgbClr val="F94C3C"/>
                </a:solidFill>
              </a:defRPr>
            </a:lvl8pPr>
            <a:lvl9pPr lvl="8" rtl="0">
              <a:spcBef>
                <a:spcPts val="0"/>
              </a:spcBef>
              <a:spcAft>
                <a:spcPts val="0"/>
              </a:spcAft>
              <a:buClr>
                <a:srgbClr val="F94C3C"/>
              </a:buClr>
              <a:buSzPts val="4800"/>
              <a:buNone/>
              <a:defRPr sz="6400">
                <a:solidFill>
                  <a:srgbClr val="F94C3C"/>
                </a:solidFill>
              </a:defRPr>
            </a:lvl9pPr>
          </a:lstStyle>
          <a:p>
            <a:r>
              <a:rPr lang="en-US"/>
              <a:t>Click to edit Master title style</a:t>
            </a:r>
            <a:endParaRPr/>
          </a:p>
        </p:txBody>
      </p:sp>
    </p:spTree>
    <p:extLst>
      <p:ext uri="{BB962C8B-B14F-4D97-AF65-F5344CB8AC3E}">
        <p14:creationId xmlns:p14="http://schemas.microsoft.com/office/powerpoint/2010/main" val="386119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9748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8678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602800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28002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160766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11265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460458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4756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924779"/>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hyperlink" Target="https://digitalvarys.com/what-is-cryptography-and-its-types"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4CFE-AE42-CD2F-611B-36D01C727C7B}"/>
              </a:ext>
            </a:extLst>
          </p:cNvPr>
          <p:cNvSpPr>
            <a:spLocks noGrp="1"/>
          </p:cNvSpPr>
          <p:nvPr>
            <p:ph type="ctrTitle"/>
          </p:nvPr>
        </p:nvSpPr>
        <p:spPr>
          <a:xfrm>
            <a:off x="5209563" y="609599"/>
            <a:ext cx="5020287" cy="2404145"/>
          </a:xfrm>
        </p:spPr>
        <p:txBody>
          <a:bodyPr vert="horz" lIns="91440" tIns="45720" rIns="91440" bIns="45720" rtlCol="0" anchor="t">
            <a:noAutofit/>
          </a:bodyPr>
          <a:lstStyle/>
          <a:p>
            <a:pPr algn="l">
              <a:lnSpc>
                <a:spcPct val="90000"/>
              </a:lnSpc>
            </a:pPr>
            <a:r>
              <a:rPr lang="en-US" sz="6200" dirty="0">
                <a:effectLst/>
                <a:latin typeface="Times New Roman" panose="02020603050405020304" pitchFamily="18" charset="0"/>
                <a:cs typeface="Times New Roman" panose="02020603050405020304" pitchFamily="18" charset="0"/>
              </a:rPr>
              <a:t>File Cryptography</a:t>
            </a:r>
            <a:br>
              <a:rPr lang="en-US" sz="6200" dirty="0">
                <a:effectLst/>
                <a:latin typeface="Times New Roman" panose="02020603050405020304" pitchFamily="18" charset="0"/>
                <a:cs typeface="Times New Roman" panose="02020603050405020304" pitchFamily="18" charset="0"/>
              </a:rPr>
            </a:br>
            <a:br>
              <a:rPr lang="en-US" sz="6200" dirty="0">
                <a:effectLst/>
                <a:latin typeface="Times New Roman" panose="02020603050405020304" pitchFamily="18" charset="0"/>
                <a:cs typeface="Times New Roman" panose="02020603050405020304" pitchFamily="18" charset="0"/>
              </a:rPr>
            </a:br>
            <a:endParaRPr lang="en-US" sz="6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F7B3E76-540D-43AE-4B2F-A358450CB654}"/>
              </a:ext>
            </a:extLst>
          </p:cNvPr>
          <p:cNvSpPr>
            <a:spLocks noGrp="1"/>
          </p:cNvSpPr>
          <p:nvPr>
            <p:ph type="subTitle" idx="1"/>
          </p:nvPr>
        </p:nvSpPr>
        <p:spPr>
          <a:xfrm>
            <a:off x="5167226" y="3013746"/>
            <a:ext cx="5394940" cy="2833077"/>
          </a:xfrm>
        </p:spPr>
        <p:txBody>
          <a:bodyPr vert="horz" lIns="91440" tIns="45720" rIns="91440" bIns="45720" rtlCol="0">
            <a:normAutofit/>
          </a:bodyPr>
          <a:lstStyle/>
          <a:p>
            <a:pPr algn="ctr"/>
            <a:r>
              <a:rPr lang="en-US" sz="2800" dirty="0">
                <a:solidFill>
                  <a:schemeClr val="tx1">
                    <a:lumMod val="75000"/>
                    <a:lumOff val="25000"/>
                  </a:schemeClr>
                </a:solidFill>
                <a:latin typeface="Times New Roman" panose="02020603050405020304" pitchFamily="18" charset="0"/>
                <a:cs typeface="Times New Roman" panose="02020603050405020304" pitchFamily="18" charset="0"/>
              </a:rPr>
              <a:t>Team</a:t>
            </a:r>
            <a:endParaRPr lang="en-US"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l">
              <a:buFont typeface="Wingdings 3" charset="2"/>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Mahmoud Hassan-1710681</a:t>
            </a:r>
          </a:p>
          <a:p>
            <a:pPr algn="l">
              <a:buFont typeface="Wingdings 3" charset="2"/>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Adham Ali Shahen-19200051</a:t>
            </a:r>
          </a:p>
          <a:p>
            <a:pPr algn="l">
              <a:buFont typeface="Wingdings 3" charset="2"/>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Omar Mohamed Abdelrazek-19106149</a:t>
            </a:r>
          </a:p>
          <a:p>
            <a:pPr algn="l">
              <a:buFont typeface="Wingdings 3" charset="2"/>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Abdullah Fathy-19200112</a:t>
            </a:r>
          </a:p>
        </p:txBody>
      </p:sp>
      <p:pic>
        <p:nvPicPr>
          <p:cNvPr id="5" name="Picture 4" descr="Autoradiogram on white paper">
            <a:extLst>
              <a:ext uri="{FF2B5EF4-FFF2-40B4-BE49-F238E27FC236}">
                <a16:creationId xmlns:a16="http://schemas.microsoft.com/office/drawing/2014/main" id="{3EFDE5E2-97E8-EFDB-414E-BE58FEB9DDF2}"/>
              </a:ext>
            </a:extLst>
          </p:cNvPr>
          <p:cNvPicPr>
            <a:picLocks noChangeAspect="1"/>
          </p:cNvPicPr>
          <p:nvPr/>
        </p:nvPicPr>
        <p:blipFill rotWithShape="1">
          <a:blip r:embed="rId2"/>
          <a:srcRect l="24678" r="1632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1668840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101010 data lines to infinity">
            <a:extLst>
              <a:ext uri="{FF2B5EF4-FFF2-40B4-BE49-F238E27FC236}">
                <a16:creationId xmlns:a16="http://schemas.microsoft.com/office/drawing/2014/main" id="{9221B588-EE0A-CF6A-24A1-19BBBBAFF215}"/>
              </a:ext>
            </a:extLst>
          </p:cNvPr>
          <p:cNvPicPr>
            <a:picLocks noChangeAspect="1"/>
          </p:cNvPicPr>
          <p:nvPr/>
        </p:nvPicPr>
        <p:blipFill rotWithShape="1">
          <a:blip r:embed="rId3"/>
          <a:srcRect l="18860" r="6344"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TextBox 31">
            <a:extLst>
              <a:ext uri="{FF2B5EF4-FFF2-40B4-BE49-F238E27FC236}">
                <a16:creationId xmlns:a16="http://schemas.microsoft.com/office/drawing/2014/main" id="{3F1FB912-65B7-8B09-DC5D-2BDDE754D8E3}"/>
              </a:ext>
            </a:extLst>
          </p:cNvPr>
          <p:cNvSpPr txBox="1"/>
          <p:nvPr/>
        </p:nvSpPr>
        <p:spPr>
          <a:xfrm>
            <a:off x="704190" y="274982"/>
            <a:ext cx="3370853" cy="609601"/>
          </a:xfrm>
          <a:prstGeom prst="rect">
            <a:avLst/>
          </a:prstGeom>
        </p:spPr>
        <p:txBody>
          <a:bodyPr vert="horz" lIns="91440" tIns="45720" rIns="91440" bIns="45720" rtlCol="0" anchor="b">
            <a:noAutofit/>
          </a:bodyPr>
          <a:lstStyle/>
          <a:p>
            <a:pPr algn="r">
              <a:spcBef>
                <a:spcPct val="0"/>
              </a:spcBef>
              <a:spcAft>
                <a:spcPts val="600"/>
              </a:spcAft>
            </a:pPr>
            <a:r>
              <a:rPr lang="en-US" sz="3600" dirty="0">
                <a:solidFill>
                  <a:schemeClr val="accent1"/>
                </a:solidFill>
                <a:latin typeface="+mj-lt"/>
                <a:ea typeface="+mj-ea"/>
                <a:cs typeface="+mj-cs"/>
              </a:rPr>
              <a:t>Dir &amp; File Tree</a:t>
            </a:r>
          </a:p>
        </p:txBody>
      </p:sp>
      <p:pic>
        <p:nvPicPr>
          <p:cNvPr id="8" name="Picture 7" descr="Text&#10;&#10;Description automatically generated with low confidence">
            <a:extLst>
              <a:ext uri="{FF2B5EF4-FFF2-40B4-BE49-F238E27FC236}">
                <a16:creationId xmlns:a16="http://schemas.microsoft.com/office/drawing/2014/main" id="{6A0F18C3-CE96-4035-AFB0-CE64933F5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358" y="976129"/>
            <a:ext cx="9386792" cy="5340882"/>
          </a:xfrm>
          <a:prstGeom prst="rect">
            <a:avLst/>
          </a:prstGeom>
        </p:spPr>
      </p:pic>
    </p:spTree>
    <p:extLst>
      <p:ext uri="{BB962C8B-B14F-4D97-AF65-F5344CB8AC3E}">
        <p14:creationId xmlns:p14="http://schemas.microsoft.com/office/powerpoint/2010/main" val="1998586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101010 data lines to infinity">
            <a:extLst>
              <a:ext uri="{FF2B5EF4-FFF2-40B4-BE49-F238E27FC236}">
                <a16:creationId xmlns:a16="http://schemas.microsoft.com/office/drawing/2014/main" id="{9221B588-EE0A-CF6A-24A1-19BBBBAFF215}"/>
              </a:ext>
            </a:extLst>
          </p:cNvPr>
          <p:cNvPicPr>
            <a:picLocks noChangeAspect="1"/>
          </p:cNvPicPr>
          <p:nvPr/>
        </p:nvPicPr>
        <p:blipFill rotWithShape="1">
          <a:blip r:embed="rId3"/>
          <a:srcRect l="18860" r="6344"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TextBox 25">
            <a:extLst>
              <a:ext uri="{FF2B5EF4-FFF2-40B4-BE49-F238E27FC236}">
                <a16:creationId xmlns:a16="http://schemas.microsoft.com/office/drawing/2014/main" id="{01F2F487-FF1D-59F4-FD9F-A5401E4699BB}"/>
              </a:ext>
            </a:extLst>
          </p:cNvPr>
          <p:cNvSpPr txBox="1"/>
          <p:nvPr/>
        </p:nvSpPr>
        <p:spPr>
          <a:xfrm>
            <a:off x="477078" y="414296"/>
            <a:ext cx="3484258" cy="777550"/>
          </a:xfrm>
          <a:prstGeom prst="rect">
            <a:avLst/>
          </a:prstGeom>
        </p:spPr>
        <p:txBody>
          <a:bodyPr vert="horz" lIns="91440" tIns="45720" rIns="91440" bIns="45720" rtlCol="0" anchor="b">
            <a:normAutofit/>
          </a:bodyPr>
          <a:lstStyle/>
          <a:p>
            <a:pPr algn="r">
              <a:spcBef>
                <a:spcPct val="0"/>
              </a:spcBef>
              <a:spcAft>
                <a:spcPts val="600"/>
              </a:spcAft>
            </a:pPr>
            <a:r>
              <a:rPr lang="en-US" sz="3600" dirty="0">
                <a:solidFill>
                  <a:schemeClr val="accent1"/>
                </a:solidFill>
                <a:latin typeface="+mj-lt"/>
                <a:ea typeface="+mj-ea"/>
                <a:cs typeface="+mj-cs"/>
              </a:rPr>
              <a:t>List of all Files </a:t>
            </a:r>
          </a:p>
        </p:txBody>
      </p:sp>
      <p:pic>
        <p:nvPicPr>
          <p:cNvPr id="28" name="Graphic 27" descr="Document">
            <a:extLst>
              <a:ext uri="{FF2B5EF4-FFF2-40B4-BE49-F238E27FC236}">
                <a16:creationId xmlns:a16="http://schemas.microsoft.com/office/drawing/2014/main" id="{C59F06B8-2764-B6D9-35F0-EF29ABF38A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1336" y="314818"/>
            <a:ext cx="842598" cy="877028"/>
          </a:xfrm>
          <a:prstGeom prst="rect">
            <a:avLst/>
          </a:prstGeom>
        </p:spPr>
      </p:pic>
      <p:pic>
        <p:nvPicPr>
          <p:cNvPr id="3" name="Picture 2">
            <a:extLst>
              <a:ext uri="{FF2B5EF4-FFF2-40B4-BE49-F238E27FC236}">
                <a16:creationId xmlns:a16="http://schemas.microsoft.com/office/drawing/2014/main" id="{E4752DB7-B533-3309-6C6D-4994787AB3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701" y="1341674"/>
            <a:ext cx="8203591" cy="5366498"/>
          </a:xfrm>
          <a:prstGeom prst="rect">
            <a:avLst/>
          </a:prstGeom>
        </p:spPr>
      </p:pic>
    </p:spTree>
    <p:extLst>
      <p:ext uri="{BB962C8B-B14F-4D97-AF65-F5344CB8AC3E}">
        <p14:creationId xmlns:p14="http://schemas.microsoft.com/office/powerpoint/2010/main" val="22421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7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2" name="Straight Connector 4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3" descr="A question mark of a typewriter type bar">
            <a:extLst>
              <a:ext uri="{FF2B5EF4-FFF2-40B4-BE49-F238E27FC236}">
                <a16:creationId xmlns:a16="http://schemas.microsoft.com/office/drawing/2014/main" id="{E7DFF799-F902-921C-BEBD-1AC35CFDAF60}"/>
              </a:ext>
            </a:extLst>
          </p:cNvPr>
          <p:cNvPicPr>
            <a:picLocks noChangeAspect="1"/>
          </p:cNvPicPr>
          <p:nvPr/>
        </p:nvPicPr>
        <p:blipFill rotWithShape="1">
          <a:blip r:embed="rId3">
            <a:duotone>
              <a:prstClr val="black"/>
              <a:prstClr val="white"/>
            </a:duotone>
          </a:blip>
          <a:srcRect l="36034" t="9091" r="828"/>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CDEAA035-C2D9-8301-13C9-E4F4A6512EF5}"/>
              </a:ext>
            </a:extLst>
          </p:cNvPr>
          <p:cNvSpPr>
            <a:spLocks noGrp="1"/>
          </p:cNvSpPr>
          <p:nvPr>
            <p:ph type="title"/>
          </p:nvPr>
        </p:nvSpPr>
        <p:spPr>
          <a:xfrm>
            <a:off x="779148" y="0"/>
            <a:ext cx="6338221" cy="1403950"/>
          </a:xfrm>
        </p:spPr>
        <p:txBody>
          <a:bodyPr vert="horz" lIns="91440" tIns="45720" rIns="91440" bIns="45720" rtlCol="0" anchor="b">
            <a:normAutofit/>
          </a:bodyPr>
          <a:lstStyle/>
          <a:p>
            <a:pPr>
              <a:lnSpc>
                <a:spcPct val="90000"/>
              </a:lnSpc>
            </a:pPr>
            <a:r>
              <a:rPr lang="en-US" b="0" i="0" dirty="0">
                <a:effectLst/>
              </a:rPr>
              <a:t>decrypted content which was decrypted by a random key</a:t>
            </a:r>
          </a:p>
        </p:txBody>
      </p:sp>
      <p:cxnSp>
        <p:nvCxnSpPr>
          <p:cNvPr id="53" name="Straight Connector 52">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3A7ED6C0-5309-E652-9384-EAF5611AA759}"/>
              </a:ext>
            </a:extLst>
          </p:cNvPr>
          <p:cNvPicPr>
            <a:picLocks noChangeAspect="1"/>
          </p:cNvPicPr>
          <p:nvPr/>
        </p:nvPicPr>
        <p:blipFill rotWithShape="1">
          <a:blip r:embed="rId4">
            <a:extLst>
              <a:ext uri="{28A0092B-C50C-407E-A947-70E740481C1C}">
                <a14:useLocalDpi xmlns:a14="http://schemas.microsoft.com/office/drawing/2010/main" val="0"/>
              </a:ext>
            </a:extLst>
          </a:blip>
          <a:srcRect l="-8357" t="-14536" r="8357" b="14536"/>
          <a:stretch/>
        </p:blipFill>
        <p:spPr>
          <a:xfrm>
            <a:off x="-444344" y="648292"/>
            <a:ext cx="8344623" cy="5883150"/>
          </a:xfrm>
          <a:prstGeom prst="rect">
            <a:avLst/>
          </a:prstGeom>
        </p:spPr>
      </p:pic>
    </p:spTree>
    <p:extLst>
      <p:ext uri="{BB962C8B-B14F-4D97-AF65-F5344CB8AC3E}">
        <p14:creationId xmlns:p14="http://schemas.microsoft.com/office/powerpoint/2010/main" val="308813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0" name="Picture 3" descr="Pipette adding DNA sample to a petri dish">
            <a:extLst>
              <a:ext uri="{FF2B5EF4-FFF2-40B4-BE49-F238E27FC236}">
                <a16:creationId xmlns:a16="http://schemas.microsoft.com/office/drawing/2014/main" id="{F1928EA5-CE35-0077-EF84-FDD4755EAA08}"/>
              </a:ext>
            </a:extLst>
          </p:cNvPr>
          <p:cNvPicPr>
            <a:picLocks noChangeAspect="1"/>
          </p:cNvPicPr>
          <p:nvPr/>
        </p:nvPicPr>
        <p:blipFill rotWithShape="1">
          <a:blip r:embed="rId3">
            <a:duotone>
              <a:prstClr val="black"/>
              <a:prstClr val="white"/>
            </a:duotone>
          </a:blip>
          <a:srcRect l="2839" r="19125"/>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865373FC-8C5E-0706-7333-1AD7FB3DA2DB}"/>
              </a:ext>
            </a:extLst>
          </p:cNvPr>
          <p:cNvSpPr>
            <a:spLocks noGrp="1"/>
          </p:cNvSpPr>
          <p:nvPr>
            <p:ph type="title"/>
          </p:nvPr>
        </p:nvSpPr>
        <p:spPr>
          <a:xfrm>
            <a:off x="634210" y="96966"/>
            <a:ext cx="3007349" cy="811697"/>
          </a:xfrm>
        </p:spPr>
        <p:txBody>
          <a:bodyPr vert="horz" lIns="91440" tIns="45720" rIns="91440" bIns="45720" rtlCol="0" anchor="b">
            <a:normAutofit/>
          </a:bodyPr>
          <a:lstStyle/>
          <a:p>
            <a:pPr algn="r"/>
            <a:r>
              <a:rPr lang="en-US" dirty="0"/>
              <a:t>Time Analysis</a:t>
            </a:r>
          </a:p>
        </p:txBody>
      </p:sp>
      <p:cxnSp>
        <p:nvCxnSpPr>
          <p:cNvPr id="20" name="Straight Connector 19">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Graphical user interface, text, application&#10;&#10;Description automatically generated">
            <a:extLst>
              <a:ext uri="{FF2B5EF4-FFF2-40B4-BE49-F238E27FC236}">
                <a16:creationId xmlns:a16="http://schemas.microsoft.com/office/drawing/2014/main" id="{7897B2C6-E7DE-44B4-9297-2A6D0F121FBA}"/>
              </a:ext>
            </a:extLst>
          </p:cNvPr>
          <p:cNvPicPr>
            <a:picLocks noChangeAspect="1"/>
          </p:cNvPicPr>
          <p:nvPr/>
        </p:nvPicPr>
        <p:blipFill rotWithShape="1">
          <a:blip r:embed="rId4">
            <a:extLst>
              <a:ext uri="{28A0092B-C50C-407E-A947-70E740481C1C}">
                <a14:useLocalDpi xmlns:a14="http://schemas.microsoft.com/office/drawing/2010/main" val="0"/>
              </a:ext>
            </a:extLst>
          </a:blip>
          <a:srcRect l="-20053" r="20053"/>
          <a:stretch/>
        </p:blipFill>
        <p:spPr>
          <a:xfrm>
            <a:off x="-1927923" y="1259399"/>
            <a:ext cx="11813030" cy="4844028"/>
          </a:xfrm>
          <a:prstGeom prst="rect">
            <a:avLst/>
          </a:prstGeom>
        </p:spPr>
      </p:pic>
    </p:spTree>
    <p:extLst>
      <p:ext uri="{BB962C8B-B14F-4D97-AF65-F5344CB8AC3E}">
        <p14:creationId xmlns:p14="http://schemas.microsoft.com/office/powerpoint/2010/main" val="25664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3" descr="Programming data on computer monitor">
            <a:extLst>
              <a:ext uri="{FF2B5EF4-FFF2-40B4-BE49-F238E27FC236}">
                <a16:creationId xmlns:a16="http://schemas.microsoft.com/office/drawing/2014/main" id="{4D12C29C-FA0F-8014-B920-6C1533B13E94}"/>
              </a:ext>
            </a:extLst>
          </p:cNvPr>
          <p:cNvPicPr>
            <a:picLocks noChangeAspect="1"/>
          </p:cNvPicPr>
          <p:nvPr/>
        </p:nvPicPr>
        <p:blipFill rotWithShape="1">
          <a:blip r:embed="rId3">
            <a:duotone>
              <a:prstClr val="black"/>
              <a:prstClr val="white"/>
            </a:duotone>
          </a:blip>
          <a:srcRect l="23494" r="7054" b="-2"/>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E104C429-3A80-385F-5332-65FA3120F26D}"/>
              </a:ext>
            </a:extLst>
          </p:cNvPr>
          <p:cNvSpPr>
            <a:spLocks noGrp="1"/>
          </p:cNvSpPr>
          <p:nvPr>
            <p:ph type="title"/>
          </p:nvPr>
        </p:nvSpPr>
        <p:spPr>
          <a:xfrm>
            <a:off x="421298" y="-53009"/>
            <a:ext cx="6273860" cy="999759"/>
          </a:xfrm>
        </p:spPr>
        <p:txBody>
          <a:bodyPr vert="horz" lIns="91440" tIns="45720" rIns="91440" bIns="45720" rtlCol="0" anchor="b">
            <a:normAutofit/>
          </a:bodyPr>
          <a:lstStyle/>
          <a:p>
            <a:pPr algn="r"/>
            <a:r>
              <a:rPr lang="en-US" dirty="0"/>
              <a:t>Random Encryption Samples</a:t>
            </a:r>
          </a:p>
        </p:txBody>
      </p:sp>
      <p:cxnSp>
        <p:nvCxnSpPr>
          <p:cNvPr id="20" name="Straight Connector 19">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Text&#10;&#10;Description automatically generated">
            <a:extLst>
              <a:ext uri="{FF2B5EF4-FFF2-40B4-BE49-F238E27FC236}">
                <a16:creationId xmlns:a16="http://schemas.microsoft.com/office/drawing/2014/main" id="{B4947732-07BC-D6F3-1834-F2EC69DE8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32" y="1191846"/>
            <a:ext cx="8428450" cy="5197290"/>
          </a:xfrm>
          <a:prstGeom prst="rect">
            <a:avLst/>
          </a:prstGeom>
        </p:spPr>
      </p:pic>
    </p:spTree>
    <p:extLst>
      <p:ext uri="{BB962C8B-B14F-4D97-AF65-F5344CB8AC3E}">
        <p14:creationId xmlns:p14="http://schemas.microsoft.com/office/powerpoint/2010/main" val="5788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EDF0-B4C0-E147-6C99-EAAE92F8A7C3}"/>
              </a:ext>
            </a:extLst>
          </p:cNvPr>
          <p:cNvSpPr>
            <a:spLocks noGrp="1"/>
          </p:cNvSpPr>
          <p:nvPr>
            <p:ph type="title"/>
          </p:nvPr>
        </p:nvSpPr>
        <p:spPr/>
        <p:txBody>
          <a:bodyPr/>
          <a:lstStyle/>
          <a:p>
            <a:r>
              <a:rPr lang="en-US" dirty="0"/>
              <a:t>User Interface</a:t>
            </a:r>
          </a:p>
        </p:txBody>
      </p:sp>
      <p:pic>
        <p:nvPicPr>
          <p:cNvPr id="3" name="20220603_185142">
            <a:hlinkClick r:id="" action="ppaction://media"/>
            <a:extLst>
              <a:ext uri="{FF2B5EF4-FFF2-40B4-BE49-F238E27FC236}">
                <a16:creationId xmlns:a16="http://schemas.microsoft.com/office/drawing/2014/main" id="{D3FFC9AE-E296-5E14-737F-D2CB1F1E29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4" y="1308962"/>
            <a:ext cx="8781223" cy="4939438"/>
          </a:xfrm>
          <a:prstGeom prst="rect">
            <a:avLst/>
          </a:prstGeom>
        </p:spPr>
      </p:pic>
    </p:spTree>
    <p:extLst>
      <p:ext uri="{BB962C8B-B14F-4D97-AF65-F5344CB8AC3E}">
        <p14:creationId xmlns:p14="http://schemas.microsoft.com/office/powerpoint/2010/main" val="34568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9E9B-8566-E2A7-9FEB-6AF9B8BC5E8A}"/>
              </a:ext>
            </a:extLst>
          </p:cNvPr>
          <p:cNvSpPr>
            <a:spLocks noGrp="1"/>
          </p:cNvSpPr>
          <p:nvPr>
            <p:ph type="title"/>
          </p:nvPr>
        </p:nvSpPr>
        <p:spPr>
          <a:xfrm>
            <a:off x="563034" y="759649"/>
            <a:ext cx="8484525" cy="1312039"/>
          </a:xfrm>
        </p:spPr>
        <p:txBody>
          <a:bodyPr/>
          <a:lstStyle/>
          <a:p>
            <a:r>
              <a:rPr lang="en-US" dirty="0"/>
              <a:t>References</a:t>
            </a:r>
          </a:p>
        </p:txBody>
      </p:sp>
      <p:sp>
        <p:nvSpPr>
          <p:cNvPr id="4" name="TextBox 3">
            <a:extLst>
              <a:ext uri="{FF2B5EF4-FFF2-40B4-BE49-F238E27FC236}">
                <a16:creationId xmlns:a16="http://schemas.microsoft.com/office/drawing/2014/main" id="{7AC5E6B3-A757-9B5E-1830-9CF886865E39}"/>
              </a:ext>
            </a:extLst>
          </p:cNvPr>
          <p:cNvSpPr txBox="1"/>
          <p:nvPr/>
        </p:nvSpPr>
        <p:spPr>
          <a:xfrm>
            <a:off x="563034" y="2224831"/>
            <a:ext cx="8484525" cy="3416320"/>
          </a:xfrm>
          <a:prstGeom prst="rect">
            <a:avLst/>
          </a:prstGeom>
          <a:noFill/>
        </p:spPr>
        <p:txBody>
          <a:bodyPr wrap="square">
            <a:spAutoFit/>
          </a:bodyPr>
          <a:lstStyle/>
          <a:p>
            <a:pPr marL="285750" indent="-285750">
              <a:buFont typeface="Arial" panose="020B0604020202020204" pitchFamily="34" charset="0"/>
              <a:buChar char="•"/>
            </a:pPr>
            <a:r>
              <a:rPr lang="en-US" dirty="0">
                <a:effectLst/>
              </a:rPr>
              <a:t>Kaspersky. (2022, February 9). </a:t>
            </a:r>
            <a:r>
              <a:rPr lang="en-US" i="1" dirty="0">
                <a:effectLst/>
              </a:rPr>
              <a:t>Cryptography definition</a:t>
            </a:r>
            <a:r>
              <a:rPr lang="en-US" dirty="0">
                <a:effectLst/>
              </a:rPr>
              <a:t>. www.kaspersky.com. Retrieved June 3, 2022, from https://www.kaspersky.com/resource-center/definitions/what-is-cryptography </a:t>
            </a:r>
          </a:p>
          <a:p>
            <a:endParaRPr lang="en-US" dirty="0">
              <a:effectLst/>
            </a:endParaRPr>
          </a:p>
          <a:p>
            <a:pPr marL="285750" indent="-285750">
              <a:buFont typeface="Arial" panose="020B0604020202020204" pitchFamily="34" charset="0"/>
              <a:buChar char="•"/>
            </a:pPr>
            <a:r>
              <a:rPr lang="en-US" dirty="0">
                <a:effectLst/>
              </a:rPr>
              <a:t>Rajagopal, P. V. K., &amp; Prabhu Vignesh Kumar RajagopalExperienced DevSecOps Practitioner. (2020, May 5). </a:t>
            </a:r>
            <a:r>
              <a:rPr lang="en-US" i="1" dirty="0">
                <a:effectLst/>
              </a:rPr>
              <a:t>What is cryptography and its types?</a:t>
            </a:r>
            <a:r>
              <a:rPr lang="en-US" dirty="0">
                <a:effectLst/>
              </a:rPr>
              <a:t> Digital Varys. Retrieved June 3, 2022, from </a:t>
            </a:r>
            <a:r>
              <a:rPr lang="en-US" dirty="0">
                <a:effectLst/>
                <a:hlinkClick r:id="rId2"/>
              </a:rPr>
              <a:t>https://digitalvarys.com/what-is-cryptography-and-its-types</a:t>
            </a:r>
            <a:endParaRPr lang="en-US" dirty="0">
              <a:effectLst/>
            </a:endParaRPr>
          </a:p>
          <a:p>
            <a:endParaRPr lang="en-US" dirty="0">
              <a:effectLst/>
            </a:endParaRPr>
          </a:p>
          <a:p>
            <a:pPr marL="285750" indent="-285750">
              <a:buFont typeface="Arial" panose="020B0604020202020204" pitchFamily="34" charset="0"/>
              <a:buChar char="•"/>
            </a:pPr>
            <a:r>
              <a:rPr lang="en-US" dirty="0">
                <a:effectLst/>
              </a:rPr>
              <a:t>Microsoft. (n.d.). Bing. Retrieved June 3, 2022, from https://www.bing.com/search?q=what%2Bis%2Bfile%2Bcryptography&amp;FORM=HDRSC1 </a:t>
            </a:r>
            <a:endParaRPr lang="en-US" dirty="0"/>
          </a:p>
        </p:txBody>
      </p:sp>
    </p:spTree>
    <p:extLst>
      <p:ext uri="{BB962C8B-B14F-4D97-AF65-F5344CB8AC3E}">
        <p14:creationId xmlns:p14="http://schemas.microsoft.com/office/powerpoint/2010/main" val="381383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6B02-4BB8-9500-1150-E2F4AE330D5D}"/>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Thank You</a:t>
            </a:r>
          </a:p>
        </p:txBody>
      </p:sp>
      <p:pic>
        <p:nvPicPr>
          <p:cNvPr id="4" name="Picture 3" descr="A picture containing silhouette&#10;&#10;Description automatically generated">
            <a:extLst>
              <a:ext uri="{FF2B5EF4-FFF2-40B4-BE49-F238E27FC236}">
                <a16:creationId xmlns:a16="http://schemas.microsoft.com/office/drawing/2014/main" id="{35AD57F5-D072-DC81-192A-B81D8758A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912" y="1265315"/>
            <a:ext cx="2991384" cy="4335340"/>
          </a:xfrm>
          <a:prstGeom prst="rect">
            <a:avLst/>
          </a:prstGeom>
        </p:spPr>
      </p:pic>
    </p:spTree>
    <p:extLst>
      <p:ext uri="{BB962C8B-B14F-4D97-AF65-F5344CB8AC3E}">
        <p14:creationId xmlns:p14="http://schemas.microsoft.com/office/powerpoint/2010/main" val="377022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EA4A-85AF-3AA1-8DB9-61E02B0E5FBD}"/>
              </a:ext>
            </a:extLst>
          </p:cNvPr>
          <p:cNvSpPr>
            <a:spLocks noGrp="1"/>
          </p:cNvSpPr>
          <p:nvPr>
            <p:ph type="title"/>
          </p:nvPr>
        </p:nvSpPr>
        <p:spPr>
          <a:xfrm>
            <a:off x="5536734" y="609600"/>
            <a:ext cx="3737268" cy="1320800"/>
          </a:xfrm>
        </p:spPr>
        <p:txBody>
          <a:bodyPr vert="horz" lIns="91440" tIns="45720" rIns="91440" bIns="45720" rtlCol="0" anchor="t">
            <a:normAutofit/>
          </a:bodyPr>
          <a:lstStyle/>
          <a:p>
            <a:pPr algn="l">
              <a:spcBef>
                <a:spcPct val="0"/>
              </a:spcBef>
            </a:pPr>
            <a:r>
              <a:rPr lang="en-US" sz="3600">
                <a:solidFill>
                  <a:schemeClr val="accent1"/>
                </a:solidFill>
              </a:rPr>
              <a:t>What is File Cryptography</a:t>
            </a:r>
          </a:p>
        </p:txBody>
      </p:sp>
      <p:sp>
        <p:nvSpPr>
          <p:cNvPr id="3" name="TextBox 2">
            <a:extLst>
              <a:ext uri="{FF2B5EF4-FFF2-40B4-BE49-F238E27FC236}">
                <a16:creationId xmlns:a16="http://schemas.microsoft.com/office/drawing/2014/main" id="{87901972-75FE-7715-98C3-C436D4D199A5}"/>
              </a:ext>
            </a:extLst>
          </p:cNvPr>
          <p:cNvSpPr txBox="1"/>
          <p:nvPr/>
        </p:nvSpPr>
        <p:spPr>
          <a:xfrm>
            <a:off x="5209563" y="2773016"/>
            <a:ext cx="4390705" cy="3318067"/>
          </a:xfrm>
          <a:prstGeom prst="rect">
            <a:avLst/>
          </a:prstGeom>
        </p:spPr>
        <p:txBody>
          <a:bodyPr vert="horz" lIns="91440" tIns="45720" rIns="91440" bIns="45720" rtlCol="0">
            <a:noAutofit/>
          </a:bodyPr>
          <a:lstStyle/>
          <a:p>
            <a:pPr>
              <a:spcBef>
                <a:spcPts val="1000"/>
              </a:spcBef>
              <a:buClr>
                <a:schemeClr val="accent1"/>
              </a:buClr>
              <a:buSzPct val="80000"/>
            </a:pPr>
            <a:r>
              <a:rPr lang="en-US" sz="2200" b="0" i="0" dirty="0">
                <a:solidFill>
                  <a:schemeClr val="tx1">
                    <a:lumMod val="75000"/>
                    <a:lumOff val="25000"/>
                  </a:schemeClr>
                </a:solidFill>
                <a:effectLst/>
                <a:latin typeface="Times New Roman" panose="02020603050405020304" pitchFamily="18" charset="0"/>
                <a:cs typeface="Times New Roman" panose="02020603050405020304" pitchFamily="18" charset="0"/>
              </a:rPr>
              <a:t>Cryptography is the technique of encrypting information to secure data transmission. </a:t>
            </a:r>
          </a:p>
          <a:p>
            <a:pPr>
              <a:spcBef>
                <a:spcPts val="1000"/>
              </a:spcBef>
              <a:buClr>
                <a:schemeClr val="accent1"/>
              </a:buClr>
              <a:buSzPct val="80000"/>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It’s a necessity when using the internet.</a:t>
            </a:r>
          </a:p>
          <a:p>
            <a:pPr>
              <a:spcBef>
                <a:spcPts val="1000"/>
              </a:spcBef>
              <a:buClr>
                <a:schemeClr val="accent1"/>
              </a:buClr>
              <a:buSzPct val="80000"/>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It could be used to secure Local Files using password aka. Key.</a:t>
            </a:r>
          </a:p>
        </p:txBody>
      </p:sp>
      <p:pic>
        <p:nvPicPr>
          <p:cNvPr id="8" name="Picture 7" descr="A picture containing person&#10;&#10;Description automatically generated">
            <a:extLst>
              <a:ext uri="{FF2B5EF4-FFF2-40B4-BE49-F238E27FC236}">
                <a16:creationId xmlns:a16="http://schemas.microsoft.com/office/drawing/2014/main" id="{8C90B392-4B05-C9B9-40E6-B2D4D9011BDB}"/>
              </a:ext>
            </a:extLst>
          </p:cNvPr>
          <p:cNvPicPr>
            <a:picLocks noChangeAspect="1"/>
          </p:cNvPicPr>
          <p:nvPr/>
        </p:nvPicPr>
        <p:blipFill rotWithShape="1">
          <a:blip r:embed="rId2">
            <a:extLst>
              <a:ext uri="{28A0092B-C50C-407E-A947-70E740481C1C}">
                <a14:useLocalDpi xmlns:a14="http://schemas.microsoft.com/office/drawing/2010/main" val="0"/>
              </a:ext>
            </a:extLst>
          </a:blip>
          <a:srcRect t="875" r="-2" b="1586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37206987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33">
            <a:extLst>
              <a:ext uri="{FF2B5EF4-FFF2-40B4-BE49-F238E27FC236}">
                <a16:creationId xmlns:a16="http://schemas.microsoft.com/office/drawing/2014/main" id="{702EF214-B007-4771-8985-A3041E8F6E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E2BF9CC7-88C9-4BDF-845E-2BB24ADD0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B3BDFA9-3CAC-42FD-97D5-4F4FEF5E4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CB4B9049-A2D4-40FE-A49C-70450D125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43DE6DC5-6433-482B-970E-3FCDDA394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5C409EFF-FE08-4B90-9C93-B11960F26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9B247D5D-6A57-4E15-B30F-EF614BEA0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B3DE0615-51F9-4436-BC6F-8B37603C0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687DCF6E-0DB3-4AB1-9CD0-A726BDAE3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1230C3CB-B359-4E08-8158-23972151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1C28B691-36C0-43DF-BA92-BBDFA8451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450EA4A-85AF-3AA1-8DB9-61E02B0E5FBD}"/>
              </a:ext>
            </a:extLst>
          </p:cNvPr>
          <p:cNvSpPr>
            <a:spLocks noGrp="1"/>
          </p:cNvSpPr>
          <p:nvPr>
            <p:ph type="title"/>
          </p:nvPr>
        </p:nvSpPr>
        <p:spPr>
          <a:xfrm>
            <a:off x="677334" y="609601"/>
            <a:ext cx="2938468" cy="3843130"/>
          </a:xfrm>
        </p:spPr>
        <p:txBody>
          <a:bodyPr vert="horz" lIns="91440" tIns="45720" rIns="91440" bIns="45720" rtlCol="0" anchor="ctr">
            <a:normAutofit/>
          </a:bodyPr>
          <a:lstStyle/>
          <a:p>
            <a:pPr algn="l">
              <a:spcBef>
                <a:spcPct val="0"/>
              </a:spcBef>
            </a:pPr>
            <a:r>
              <a:rPr lang="en-US" sz="3600" dirty="0">
                <a:solidFill>
                  <a:schemeClr val="accent1"/>
                </a:solidFill>
              </a:rPr>
              <a:t>How Cryptography Works</a:t>
            </a:r>
          </a:p>
        </p:txBody>
      </p:sp>
      <p:sp>
        <p:nvSpPr>
          <p:cNvPr id="3" name="TextBox 2">
            <a:extLst>
              <a:ext uri="{FF2B5EF4-FFF2-40B4-BE49-F238E27FC236}">
                <a16:creationId xmlns:a16="http://schemas.microsoft.com/office/drawing/2014/main" id="{87901972-75FE-7715-98C3-C436D4D199A5}"/>
              </a:ext>
            </a:extLst>
          </p:cNvPr>
          <p:cNvSpPr txBox="1"/>
          <p:nvPr/>
        </p:nvSpPr>
        <p:spPr>
          <a:xfrm>
            <a:off x="3846889" y="609602"/>
            <a:ext cx="5424112" cy="3208334"/>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charset="2"/>
              <a:buChar char=""/>
            </a:pPr>
            <a:r>
              <a:rPr lang="en-US" sz="1500" b="0" i="0" dirty="0">
                <a:solidFill>
                  <a:schemeClr val="tx1">
                    <a:lumMod val="75000"/>
                    <a:lumOff val="25000"/>
                  </a:schemeClr>
                </a:solidFill>
                <a:effectLst/>
              </a:rPr>
              <a:t> In the cryptographic technique, we encrypt the desired file and send the encrypted file through the channel. </a:t>
            </a:r>
          </a:p>
          <a:p>
            <a:pPr marL="342900" indent="-342900">
              <a:lnSpc>
                <a:spcPct val="90000"/>
              </a:lnSpc>
              <a:spcBef>
                <a:spcPts val="1000"/>
              </a:spcBef>
              <a:buClr>
                <a:schemeClr val="accent1"/>
              </a:buClr>
              <a:buSzPct val="80000"/>
              <a:buFont typeface="Wingdings 3" charset="2"/>
              <a:buChar char=""/>
            </a:pPr>
            <a:r>
              <a:rPr lang="en-US" sz="1500" b="0" i="0" dirty="0">
                <a:solidFill>
                  <a:schemeClr val="tx1">
                    <a:lumMod val="75000"/>
                    <a:lumOff val="25000"/>
                  </a:schemeClr>
                </a:solidFill>
                <a:effectLst/>
              </a:rPr>
              <a:t>Without knowing how to decrypt the file, no once can open the file and see the content in the middle of a transmission.</a:t>
            </a:r>
          </a:p>
          <a:p>
            <a:pPr marL="342900" indent="-342900">
              <a:lnSpc>
                <a:spcPct val="90000"/>
              </a:lnSpc>
              <a:spcBef>
                <a:spcPts val="1000"/>
              </a:spcBef>
              <a:buClr>
                <a:schemeClr val="accent1"/>
              </a:buClr>
              <a:buSzPct val="80000"/>
              <a:buFont typeface="Wingdings 3" charset="2"/>
              <a:buChar char=""/>
            </a:pPr>
            <a:r>
              <a:rPr lang="en-US" sz="1500" b="0" i="0" dirty="0">
                <a:solidFill>
                  <a:schemeClr val="tx1">
                    <a:lumMod val="75000"/>
                    <a:lumOff val="25000"/>
                  </a:schemeClr>
                </a:solidFill>
                <a:effectLst/>
              </a:rPr>
              <a:t>Then, when the file reaches the right person, who in this case is your </a:t>
            </a:r>
            <a:r>
              <a:rPr lang="en-US" sz="1500" dirty="0">
                <a:solidFill>
                  <a:schemeClr val="tx1">
                    <a:lumMod val="75000"/>
                    <a:lumOff val="25000"/>
                  </a:schemeClr>
                </a:solidFill>
              </a:rPr>
              <a:t>fellow gangster, </a:t>
            </a:r>
            <a:r>
              <a:rPr lang="en-US" sz="1500" b="0" i="0" dirty="0">
                <a:solidFill>
                  <a:schemeClr val="tx1">
                    <a:lumMod val="75000"/>
                    <a:lumOff val="25000"/>
                  </a:schemeClr>
                </a:solidFill>
                <a:effectLst/>
              </a:rPr>
              <a:t>will decrypt and open the file because only he knows how to decrypt the file.</a:t>
            </a:r>
          </a:p>
          <a:p>
            <a:pPr marL="342900" indent="-342900">
              <a:lnSpc>
                <a:spcPct val="90000"/>
              </a:lnSpc>
              <a:spcBef>
                <a:spcPts val="1000"/>
              </a:spcBef>
              <a:buClr>
                <a:schemeClr val="accent1"/>
              </a:buClr>
              <a:buSzPct val="80000"/>
              <a:buFont typeface="Wingdings 3" charset="2"/>
              <a:buChar char=""/>
            </a:pPr>
            <a:endParaRPr lang="en-US" sz="15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pic>
        <p:nvPicPr>
          <p:cNvPr id="6" name="Picture 5" descr="Diagram&#10;&#10;Description automatically generated">
            <a:extLst>
              <a:ext uri="{FF2B5EF4-FFF2-40B4-BE49-F238E27FC236}">
                <a16:creationId xmlns:a16="http://schemas.microsoft.com/office/drawing/2014/main" id="{CF653D3A-1DE0-2425-BE8B-8F50BD3F2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57" y="3909482"/>
            <a:ext cx="8386486" cy="1376262"/>
          </a:xfrm>
          <a:prstGeom prst="rect">
            <a:avLst/>
          </a:prstGeom>
        </p:spPr>
      </p:pic>
    </p:spTree>
    <p:extLst>
      <p:ext uri="{BB962C8B-B14F-4D97-AF65-F5344CB8AC3E}">
        <p14:creationId xmlns:p14="http://schemas.microsoft.com/office/powerpoint/2010/main" val="116311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8C7BCF2-9254-495D-8120-F4C32A172F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A300F88-100F-497A-94AF-634DA690BC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FF989CC-A02B-4B8A-946E-E477291629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F3460194-35A9-4C0D-BB74-CA8B24E0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C31FCA4-2862-4AAF-8345-EF05E4E3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D40B2E4-0C94-4F89-B149-F9B0AB7A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B16AFCB-50B7-4346-ABC6-3A8C5D02D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356DF69-976D-4483-99D0-DBBD1C054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5DDB3B9F-0EE7-417C-A3F1-D8F2F2C6F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2CDDF67-D03A-4E88-8BF9-0B44B61A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AA7EFCE-40F3-4772-874E-436BE0FA0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F2C2F44-DCDA-A8FC-9B9F-695CE2E80BAE}"/>
              </a:ext>
            </a:extLst>
          </p:cNvPr>
          <p:cNvSpPr>
            <a:spLocks noGrp="1"/>
          </p:cNvSpPr>
          <p:nvPr>
            <p:ph type="title"/>
          </p:nvPr>
        </p:nvSpPr>
        <p:spPr>
          <a:xfrm>
            <a:off x="677334" y="609600"/>
            <a:ext cx="8596668" cy="1320800"/>
          </a:xfrm>
        </p:spPr>
        <p:txBody>
          <a:bodyPr>
            <a:normAutofit/>
          </a:bodyPr>
          <a:lstStyle/>
          <a:p>
            <a:pPr fontAlgn="base">
              <a:lnSpc>
                <a:spcPct val="90000"/>
              </a:lnSpc>
            </a:pPr>
            <a:r>
              <a:rPr lang="en-US" sz="2800" b="0" i="0">
                <a:effectLst/>
                <a:latin typeface="Times New Roman" panose="02020603050405020304" pitchFamily="18" charset="0"/>
                <a:cs typeface="Times New Roman" panose="02020603050405020304" pitchFamily="18" charset="0"/>
              </a:rPr>
              <a:t>Types of Cryptography</a:t>
            </a:r>
            <a:br>
              <a:rPr lang="en-US" sz="2800" b="0" i="0">
                <a:effectLst/>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B5A529-E0DD-5656-063B-BC28F93D6B4C}"/>
              </a:ext>
            </a:extLst>
          </p:cNvPr>
          <p:cNvSpPr>
            <a:spLocks noGrp="1"/>
          </p:cNvSpPr>
          <p:nvPr>
            <p:ph idx="1"/>
          </p:nvPr>
        </p:nvSpPr>
        <p:spPr>
          <a:xfrm>
            <a:off x="677334" y="2160589"/>
            <a:ext cx="8596668"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Now everything is set, the only thing remaining is to know which type of cryptography to choose. Sender and receiver should know the difference of these types based on how he encrypts and decrypts the file. His choice should be one of the below:</a:t>
            </a:r>
          </a:p>
          <a:p>
            <a:pPr marL="0" indent="0">
              <a:buNone/>
            </a:pPr>
            <a:endParaRPr lang="en-US" dirty="0">
              <a:latin typeface="Times New Roman" panose="02020603050405020304" pitchFamily="18" charset="0"/>
              <a:cs typeface="Times New Roman" panose="02020603050405020304" pitchFamily="18" charset="0"/>
            </a:endParaRPr>
          </a:p>
          <a:p>
            <a:pPr marL="457200" indent="-457200" fontAlgn="base">
              <a:buFont typeface="+mj-lt"/>
              <a:buAutoNum type="arabicPeriod"/>
            </a:pPr>
            <a:r>
              <a:rPr lang="en-US" b="0" i="0" dirty="0">
                <a:effectLst/>
                <a:latin typeface="Times New Roman" panose="02020603050405020304" pitchFamily="18" charset="0"/>
                <a:cs typeface="Times New Roman" panose="02020603050405020304" pitchFamily="18" charset="0"/>
              </a:rPr>
              <a:t>Symmetric Key Cryptography</a:t>
            </a:r>
          </a:p>
          <a:p>
            <a:pPr marL="457200" indent="-457200" fontAlgn="base">
              <a:buFont typeface="+mj-lt"/>
              <a:buAutoNum type="arabicPeriod"/>
            </a:pPr>
            <a:r>
              <a:rPr lang="en-US" b="0" i="0" dirty="0">
                <a:effectLst/>
                <a:latin typeface="Times New Roman" panose="02020603050405020304" pitchFamily="18" charset="0"/>
                <a:cs typeface="Times New Roman" panose="02020603050405020304" pitchFamily="18" charset="0"/>
              </a:rPr>
              <a:t>Asymmetric Key Cryptography</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4266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48EB-0D1E-3E8D-A839-6C4C409D3A63}"/>
              </a:ext>
            </a:extLst>
          </p:cNvPr>
          <p:cNvSpPr>
            <a:spLocks noGrp="1"/>
          </p:cNvSpPr>
          <p:nvPr>
            <p:ph type="title"/>
          </p:nvPr>
        </p:nvSpPr>
        <p:spPr>
          <a:xfrm>
            <a:off x="677334" y="609600"/>
            <a:ext cx="2938468" cy="5431762"/>
          </a:xfrm>
        </p:spPr>
        <p:txBody>
          <a:bodyPr anchor="ctr">
            <a:normAutofit/>
          </a:bodyPr>
          <a:lstStyle/>
          <a:p>
            <a:pPr fontAlgn="base"/>
            <a:r>
              <a:rPr lang="en-US" b="0" i="0">
                <a:effectLst/>
                <a:latin typeface="Times New Roman" panose="02020603050405020304" pitchFamily="18" charset="0"/>
                <a:cs typeface="Times New Roman" panose="02020603050405020304" pitchFamily="18" charset="0"/>
              </a:rPr>
              <a:t>Symmetric Key Cryptography</a:t>
            </a:r>
            <a:br>
              <a:rPr lang="en-US" b="0" i="0">
                <a:effectLst/>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5C8282-F0DC-3E94-C8D4-540DE09D5588}"/>
              </a:ext>
            </a:extLst>
          </p:cNvPr>
          <p:cNvSpPr>
            <a:spLocks noGrp="1"/>
          </p:cNvSpPr>
          <p:nvPr>
            <p:ph idx="1"/>
          </p:nvPr>
        </p:nvSpPr>
        <p:spPr>
          <a:xfrm>
            <a:off x="3846889" y="609602"/>
            <a:ext cx="5424112" cy="3208334"/>
          </a:xfrm>
        </p:spPr>
        <p:txBody>
          <a:bodyPr>
            <a:normAutofit/>
          </a:bodyPr>
          <a:lstStyle/>
          <a:p>
            <a:pPr marL="0" indent="0" fontAlgn="base">
              <a:buNone/>
            </a:pPr>
            <a:r>
              <a:rPr lang="en-US" b="0" i="0">
                <a:effectLst/>
                <a:latin typeface="Times New Roman" panose="02020603050405020304" pitchFamily="18" charset="0"/>
                <a:cs typeface="Times New Roman" panose="02020603050405020304" pitchFamily="18" charset="0"/>
              </a:rPr>
              <a:t>Symmetric key cryptography is also called Private key Cryptography. In this approach, both the sender and receiver will use the same key for encrypting and decrypting the message. Sender will encrypt the data with a secret key. Then the receiver will use the same key to decrypt the received data.</a:t>
            </a:r>
          </a:p>
          <a:p>
            <a:endParaRPr lang="en-US" dirty="0"/>
          </a:p>
        </p:txBody>
      </p:sp>
      <p:pic>
        <p:nvPicPr>
          <p:cNvPr id="7" name="Picture 6" descr="Diagram&#10;&#10;Description automatically generated">
            <a:extLst>
              <a:ext uri="{FF2B5EF4-FFF2-40B4-BE49-F238E27FC236}">
                <a16:creationId xmlns:a16="http://schemas.microsoft.com/office/drawing/2014/main" id="{2DD79A5D-E884-E4AE-5878-FD52B36DA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534" y="3325481"/>
            <a:ext cx="6427241" cy="1992444"/>
          </a:xfrm>
          <a:prstGeom prst="rect">
            <a:avLst/>
          </a:prstGeom>
        </p:spPr>
      </p:pic>
    </p:spTree>
    <p:extLst>
      <p:ext uri="{BB962C8B-B14F-4D97-AF65-F5344CB8AC3E}">
        <p14:creationId xmlns:p14="http://schemas.microsoft.com/office/powerpoint/2010/main" val="70234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42F7-D5AA-2E2D-C9E0-3421E919F829}"/>
              </a:ext>
            </a:extLst>
          </p:cNvPr>
          <p:cNvSpPr>
            <a:spLocks noGrp="1"/>
          </p:cNvSpPr>
          <p:nvPr>
            <p:ph type="title"/>
          </p:nvPr>
        </p:nvSpPr>
        <p:spPr>
          <a:xfrm>
            <a:off x="677334" y="609600"/>
            <a:ext cx="2938468" cy="5431762"/>
          </a:xfrm>
        </p:spPr>
        <p:txBody>
          <a:bodyPr vert="horz" lIns="91440" tIns="45720" rIns="91440" bIns="45720" rtlCol="0" anchor="ctr">
            <a:normAutofit/>
          </a:bodyPr>
          <a:lstStyle/>
          <a:p>
            <a:pPr fontAlgn="base"/>
            <a:r>
              <a:rPr lang="en-US" b="0" i="0">
                <a:effectLst/>
              </a:rPr>
              <a:t>Asymmetric Key Cryptography</a:t>
            </a:r>
            <a:br>
              <a:rPr lang="en-US" b="0" i="0">
                <a:effectLst/>
              </a:rPr>
            </a:br>
            <a:br>
              <a:rPr lang="en-US"/>
            </a:br>
            <a:endParaRPr lang="en-US"/>
          </a:p>
        </p:txBody>
      </p:sp>
      <p:sp>
        <p:nvSpPr>
          <p:cNvPr id="7" name="TextBox 6">
            <a:extLst>
              <a:ext uri="{FF2B5EF4-FFF2-40B4-BE49-F238E27FC236}">
                <a16:creationId xmlns:a16="http://schemas.microsoft.com/office/drawing/2014/main" id="{AAB6F3F1-33B0-8C49-F2EE-F2AF044D12C2}"/>
              </a:ext>
            </a:extLst>
          </p:cNvPr>
          <p:cNvSpPr txBox="1"/>
          <p:nvPr/>
        </p:nvSpPr>
        <p:spPr>
          <a:xfrm>
            <a:off x="3846889" y="609602"/>
            <a:ext cx="5424112" cy="2199480"/>
          </a:xfrm>
          <a:prstGeom prst="rect">
            <a:avLst/>
          </a:prstGeom>
        </p:spPr>
        <p:txBody>
          <a:bodyPr vert="horz" lIns="91440" tIns="45720" rIns="91440" bIns="45720" rtlCol="0">
            <a:normAutofit/>
          </a:bodyPr>
          <a:lstStyle/>
          <a:p>
            <a:pPr fontAlgn="base">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Asymmetric Key Cryptography is called as Public-key cryptography. In this approach, Receiver will use Private Key to Decrypt and Sender will use Public Key Encrypt. Asymmetric Key Cryptography is called as Public-key cryptography. In this approach, Receiver will use Private Key to Decrypt and Sender will use Public Key Encrypt.</a:t>
            </a:r>
            <a:br>
              <a:rPr lang="en-US" b="0" i="0" dirty="0">
                <a:solidFill>
                  <a:schemeClr val="tx1">
                    <a:lumMod val="75000"/>
                    <a:lumOff val="25000"/>
                  </a:schemeClr>
                </a:solidFill>
                <a:effectLst/>
              </a:rPr>
            </a:br>
            <a:endParaRPr lang="en-US" dirty="0">
              <a:solidFill>
                <a:schemeClr val="tx1">
                  <a:lumMod val="75000"/>
                  <a:lumOff val="25000"/>
                </a:schemeClr>
              </a:solidFill>
            </a:endParaRPr>
          </a:p>
        </p:txBody>
      </p:sp>
      <p:pic>
        <p:nvPicPr>
          <p:cNvPr id="5" name="Content Placeholder 4" descr="Diagram&#10;&#10;Description automatically generated">
            <a:extLst>
              <a:ext uri="{FF2B5EF4-FFF2-40B4-BE49-F238E27FC236}">
                <a16:creationId xmlns:a16="http://schemas.microsoft.com/office/drawing/2014/main" id="{BE9C98FB-0320-E938-3DCF-CCE80BA0CA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889" y="3429000"/>
            <a:ext cx="5424112" cy="2362170"/>
          </a:xfrm>
          <a:prstGeom prst="rect">
            <a:avLst/>
          </a:prstGeom>
        </p:spPr>
      </p:pic>
    </p:spTree>
    <p:extLst>
      <p:ext uri="{BB962C8B-B14F-4D97-AF65-F5344CB8AC3E}">
        <p14:creationId xmlns:p14="http://schemas.microsoft.com/office/powerpoint/2010/main" val="254281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71EE-C3DC-7576-1139-9266F939D372}"/>
              </a:ext>
            </a:extLst>
          </p:cNvPr>
          <p:cNvSpPr>
            <a:spLocks noGrp="1"/>
          </p:cNvSpPr>
          <p:nvPr>
            <p:ph type="title"/>
          </p:nvPr>
        </p:nvSpPr>
        <p:spPr/>
        <p:txBody>
          <a:bodyPr>
            <a:normAutofit/>
          </a:bodyPr>
          <a:lstStyle/>
          <a:p>
            <a:r>
              <a:rPr lang="en-US" sz="6400" dirty="0">
                <a:latin typeface="Times New Roman" panose="02020603050405020304" pitchFamily="18" charset="0"/>
                <a:cs typeface="Times New Roman" panose="02020603050405020304" pitchFamily="18" charset="0"/>
              </a:rPr>
              <a:t>Project</a:t>
            </a:r>
          </a:p>
        </p:txBody>
      </p:sp>
      <p:sp>
        <p:nvSpPr>
          <p:cNvPr id="3" name="Content Placeholder 2">
            <a:extLst>
              <a:ext uri="{FF2B5EF4-FFF2-40B4-BE49-F238E27FC236}">
                <a16:creationId xmlns:a16="http://schemas.microsoft.com/office/drawing/2014/main" id="{13E1007F-2FD9-0890-0AC9-964D3265D221}"/>
              </a:ext>
            </a:extLst>
          </p:cNvPr>
          <p:cNvSpPr>
            <a:spLocks noGrp="1"/>
          </p:cNvSpPr>
          <p:nvPr>
            <p:ph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Our project is aims to develop file cryptography and Analysis.</a:t>
            </a:r>
          </a:p>
          <a:p>
            <a:pPr marL="0" indent="0">
              <a:buNone/>
            </a:pPr>
            <a:r>
              <a:rPr lang="en-US" sz="2400" dirty="0">
                <a:latin typeface="Times New Roman" panose="02020603050405020304" pitchFamily="18" charset="0"/>
                <a:cs typeface="Times New Roman" panose="02020603050405020304" pitchFamily="18" charset="0"/>
              </a:rPr>
              <a:t>A random List of folders were generated from 20 to 100 per Dir.</a:t>
            </a:r>
          </a:p>
          <a:p>
            <a:pPr marL="0" indent="0">
              <a:buNone/>
            </a:pPr>
            <a:r>
              <a:rPr lang="en-US" sz="2400" dirty="0">
                <a:latin typeface="Times New Roman" panose="02020603050405020304" pitchFamily="18" charset="0"/>
                <a:cs typeface="Times New Roman" panose="02020603050405020304" pitchFamily="18" charset="0"/>
              </a:rPr>
              <a:t>Each Dir has another number of files. It’s a bit Simple since a set of variables determines the depth, number and size of content in each file. </a:t>
            </a:r>
          </a:p>
          <a:p>
            <a:pPr marL="0" indent="0">
              <a:buNone/>
            </a:pPr>
            <a:r>
              <a:rPr lang="en-US" sz="2400" dirty="0">
                <a:solidFill>
                  <a:schemeClr val="accent1"/>
                </a:solidFill>
                <a:latin typeface="Times New Roman" panose="02020603050405020304" pitchFamily="18" charset="0"/>
                <a:cs typeface="Times New Roman" panose="02020603050405020304" pitchFamily="18" charset="0"/>
              </a:rPr>
              <a:t>133284 files were generated in preparation to Encryption.</a:t>
            </a:r>
            <a:endParaRPr lang="en-US" dirty="0"/>
          </a:p>
        </p:txBody>
      </p:sp>
    </p:spTree>
    <p:extLst>
      <p:ext uri="{BB962C8B-B14F-4D97-AF65-F5344CB8AC3E}">
        <p14:creationId xmlns:p14="http://schemas.microsoft.com/office/powerpoint/2010/main" val="10467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4803-E6F8-D74B-9FF4-8C246BDDB713}"/>
              </a:ext>
            </a:extLst>
          </p:cNvPr>
          <p:cNvSpPr>
            <a:spLocks noGrp="1"/>
          </p:cNvSpPr>
          <p:nvPr>
            <p:ph type="title"/>
          </p:nvPr>
        </p:nvSpPr>
        <p:spPr/>
        <p:txBody>
          <a:bodyPr>
            <a:normAutofit/>
          </a:bodyPr>
          <a:lstStyle/>
          <a:p>
            <a:r>
              <a:rPr lang="en-US" sz="6400" dirty="0">
                <a:latin typeface="Times New Roman" panose="02020603050405020304" pitchFamily="18" charset="0"/>
                <a:cs typeface="Times New Roman" panose="02020603050405020304" pitchFamily="18" charset="0"/>
              </a:rPr>
              <a:t>Code</a:t>
            </a:r>
          </a:p>
        </p:txBody>
      </p:sp>
      <p:pic>
        <p:nvPicPr>
          <p:cNvPr id="4" name="Picture 3" descr="Text&#10;&#10;Description automatically generated">
            <a:extLst>
              <a:ext uri="{FF2B5EF4-FFF2-40B4-BE49-F238E27FC236}">
                <a16:creationId xmlns:a16="http://schemas.microsoft.com/office/drawing/2014/main" id="{181DC073-8E5B-CD58-EEF3-E267585E2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901844"/>
            <a:ext cx="9860207" cy="5054311"/>
          </a:xfrm>
          <a:prstGeom prst="rect">
            <a:avLst/>
          </a:prstGeom>
        </p:spPr>
      </p:pic>
    </p:spTree>
    <p:extLst>
      <p:ext uri="{BB962C8B-B14F-4D97-AF65-F5344CB8AC3E}">
        <p14:creationId xmlns:p14="http://schemas.microsoft.com/office/powerpoint/2010/main" val="1936401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descr="101010 data lines to infinity">
            <a:extLst>
              <a:ext uri="{FF2B5EF4-FFF2-40B4-BE49-F238E27FC236}">
                <a16:creationId xmlns:a16="http://schemas.microsoft.com/office/drawing/2014/main" id="{E08A0C96-2C2B-318F-EF40-2E97CC053DF9}"/>
              </a:ext>
            </a:extLst>
          </p:cNvPr>
          <p:cNvPicPr>
            <a:picLocks noChangeAspect="1"/>
          </p:cNvPicPr>
          <p:nvPr/>
        </p:nvPicPr>
        <p:blipFill rotWithShape="1">
          <a:blip r:embed="rId2"/>
          <a:srcRect l="18860" r="6344"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TextBox 4">
            <a:extLst>
              <a:ext uri="{FF2B5EF4-FFF2-40B4-BE49-F238E27FC236}">
                <a16:creationId xmlns:a16="http://schemas.microsoft.com/office/drawing/2014/main" id="{61ABC48F-F8F6-0207-EB52-6E4485EDA06B}"/>
              </a:ext>
            </a:extLst>
          </p:cNvPr>
          <p:cNvSpPr txBox="1"/>
          <p:nvPr/>
        </p:nvSpPr>
        <p:spPr>
          <a:xfrm>
            <a:off x="704190" y="274982"/>
            <a:ext cx="1621567" cy="609601"/>
          </a:xfrm>
          <a:prstGeom prst="rect">
            <a:avLst/>
          </a:prstGeom>
        </p:spPr>
        <p:txBody>
          <a:bodyPr vert="horz" lIns="91440" tIns="45720" rIns="91440" bIns="45720" rtlCol="0" anchor="b">
            <a:noAutofit/>
          </a:bodyPr>
          <a:lstStyle/>
          <a:p>
            <a:pPr algn="r">
              <a:spcBef>
                <a:spcPct val="0"/>
              </a:spcBef>
              <a:spcAft>
                <a:spcPts val="600"/>
              </a:spcAft>
            </a:pPr>
            <a:r>
              <a:rPr lang="en-US" sz="3600" dirty="0">
                <a:solidFill>
                  <a:schemeClr val="accent1"/>
                </a:solidFill>
                <a:latin typeface="+mj-lt"/>
                <a:ea typeface="+mj-ea"/>
                <a:cs typeface="+mj-cs"/>
              </a:rPr>
              <a:t>Code</a:t>
            </a:r>
          </a:p>
        </p:txBody>
      </p:sp>
      <p:cxnSp>
        <p:nvCxnSpPr>
          <p:cNvPr id="23"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screenshot of a computer&#10;&#10;Description automatically generated">
            <a:extLst>
              <a:ext uri="{FF2B5EF4-FFF2-40B4-BE49-F238E27FC236}">
                <a16:creationId xmlns:a16="http://schemas.microsoft.com/office/drawing/2014/main" id="{DC342E35-0AAD-FF80-DBC2-46824E4BF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393" y="884583"/>
            <a:ext cx="9412802" cy="6175738"/>
          </a:xfrm>
          <a:prstGeom prst="rect">
            <a:avLst/>
          </a:prstGeom>
        </p:spPr>
      </p:pic>
    </p:spTree>
    <p:extLst>
      <p:ext uri="{BB962C8B-B14F-4D97-AF65-F5344CB8AC3E}">
        <p14:creationId xmlns:p14="http://schemas.microsoft.com/office/powerpoint/2010/main" val="1259494572"/>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463</TotalTime>
  <Words>540</Words>
  <Application>Microsoft Office PowerPoint</Application>
  <PresentationFormat>Widescreen</PresentationFormat>
  <Paragraphs>51</Paragraphs>
  <Slides>17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Times New Roman</vt:lpstr>
      <vt:lpstr>Trebuchet MS</vt:lpstr>
      <vt:lpstr>Wingdings 3</vt:lpstr>
      <vt:lpstr>Facet</vt:lpstr>
      <vt:lpstr>File Cryptography  </vt:lpstr>
      <vt:lpstr>What is File Cryptography</vt:lpstr>
      <vt:lpstr>How Cryptography Works</vt:lpstr>
      <vt:lpstr>Types of Cryptography  </vt:lpstr>
      <vt:lpstr>Symmetric Key Cryptography  </vt:lpstr>
      <vt:lpstr>Asymmetric Key Cryptography  </vt:lpstr>
      <vt:lpstr>Project</vt:lpstr>
      <vt:lpstr>Code</vt:lpstr>
      <vt:lpstr>PowerPoint Presentation</vt:lpstr>
      <vt:lpstr>PowerPoint Presentation</vt:lpstr>
      <vt:lpstr>PowerPoint Presentation</vt:lpstr>
      <vt:lpstr>decrypted content which was decrypted by a random key</vt:lpstr>
      <vt:lpstr>Time Analysis</vt:lpstr>
      <vt:lpstr>Random Encryption Samples</vt:lpstr>
      <vt:lpstr>User Interface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Cryptography  </dc:title>
  <dc:creator>Adham Ali Abdelati Shahen</dc:creator>
  <cp:lastModifiedBy>Mahmoud Hasan Mohamed Mostafa</cp:lastModifiedBy>
  <cp:revision>7</cp:revision>
  <dcterms:created xsi:type="dcterms:W3CDTF">2022-06-02T19:44:24Z</dcterms:created>
  <dcterms:modified xsi:type="dcterms:W3CDTF">2022-06-03T19:02:15Z</dcterms:modified>
</cp:coreProperties>
</file>